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6858000" cy="9144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7A"/>
    <a:srgbClr val="002060"/>
    <a:srgbClr val="EEECE1"/>
    <a:srgbClr val="BFBFBF"/>
    <a:srgbClr val="0106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396" autoAdjust="0"/>
  </p:normalViewPr>
  <p:slideViewPr>
    <p:cSldViewPr snapToObjects="1">
      <p:cViewPr varScale="1">
        <p:scale>
          <a:sx n="45" d="100"/>
          <a:sy n="45" d="100"/>
        </p:scale>
        <p:origin x="2148" y="84"/>
      </p:cViewPr>
      <p:guideLst>
        <p:guide orient="horz" pos="2880"/>
        <p:guide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256A3-C639-4928-8563-59F07D6F8B61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7A244-F351-4E9E-A9D8-7A77B8609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2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7A244-F351-4E9E-A9D8-7A77B860980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48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7A244-F351-4E9E-A9D8-7A77B860980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62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6858000" cy="1104900"/>
          </a:xfrm>
          <a:prstGeom prst="rect">
            <a:avLst/>
          </a:prstGeom>
          <a:solidFill>
            <a:srgbClr val="00297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dirty="0"/>
              <a:t> </a:t>
            </a:r>
          </a:p>
          <a:p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7" name="Picture 3" descr="logoStrip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74" y="141064"/>
            <a:ext cx="21717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372538"/>
              </p:ext>
            </p:extLst>
          </p:nvPr>
        </p:nvGraphicFramePr>
        <p:xfrm>
          <a:off x="1559930" y="163850"/>
          <a:ext cx="5272144" cy="780980"/>
        </p:xfrm>
        <a:graphic>
          <a:graphicData uri="http://schemas.openxmlformats.org/drawingml/2006/table">
            <a:tbl>
              <a:tblPr/>
              <a:tblGrid>
                <a:gridCol w="5272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80980"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rgbClr val="BFBFB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ТЕРРАМИКС КРУПНОЗЕРНИСТЫЙ </a:t>
                      </a:r>
                      <a:endParaRPr lang="ru-RU" sz="16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en-US" sz="10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TERRAFIX COARSE </a:t>
                      </a:r>
                      <a:endParaRPr lang="ru-RU" sz="10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0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ТОНКОСЛОЙНАЯ ШТУКАТУРНАЯ </a:t>
                      </a:r>
                    </a:p>
                    <a:p>
                      <a:pPr algn="r"/>
                      <a:r>
                        <a:rPr lang="ru-RU" sz="10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КРУПНОЗЕРНИСТАЯ РЕМОНТНАЯ СМЕСЬ </a:t>
                      </a:r>
                      <a:endParaRPr lang="ru-RU" sz="11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0" name="Группа 29"/>
          <p:cNvGrpSpPr/>
          <p:nvPr/>
        </p:nvGrpSpPr>
        <p:grpSpPr>
          <a:xfrm>
            <a:off x="158678" y="1871314"/>
            <a:ext cx="3065695" cy="525190"/>
            <a:chOff x="148207" y="1364972"/>
            <a:chExt cx="4596738" cy="52519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247804" y="1364972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ОПИСАНИЕ</a:t>
              </a:r>
              <a:r>
                <a:rPr lang="en-US" sz="10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34683" y="2036517"/>
            <a:ext cx="3194552" cy="12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ремонтная смесь на основе цемента, может применяться на внешних и внутренних поверхностях для ремонта основания и получения прочной и гладкой подготовленной поверхности под отделку, обладающей водоотталкивающими свойствами Террамикс Крупнозернистый содержит гидравлические и органические связующие, обеспечивающие ему хорошее сцепление с разными типами поверхности. 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531657" y="1603608"/>
            <a:ext cx="30105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16840">
              <a:spcAft>
                <a:spcPts val="0"/>
              </a:spcAf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Группа 46"/>
          <p:cNvGrpSpPr/>
          <p:nvPr/>
        </p:nvGrpSpPr>
        <p:grpSpPr>
          <a:xfrm>
            <a:off x="158678" y="3400273"/>
            <a:ext cx="3135008" cy="473213"/>
            <a:chOff x="148207" y="1416949"/>
            <a:chExt cx="4596738" cy="473213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247804" y="1416949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СВОЙСТВА </a:t>
              </a: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34677" y="3586074"/>
            <a:ext cx="3186012" cy="1712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Штукатурная ремонтная смесь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применения снаружи и внутри зданий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ля предварительного выравнивания поверхности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Толщина слоя нанесения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5-10</a:t>
            </a: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мм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Суммарная толщина нанесения – до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мм</a:t>
            </a:r>
            <a:endParaRPr lang="ru-RU" sz="9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Пригодна для нанесения </a:t>
            </a:r>
            <a:r>
              <a:rPr lang="ru-RU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механизированным так </a:t>
            </a: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ручным и способом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Имеет прекрасную адгезию к разным видам строительных оснований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Высокие водоотталкивающие свойства 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устойчивость к трещинообразованию</a:t>
            </a:r>
            <a:endParaRPr lang="ru-RU" sz="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166885" y="5346745"/>
            <a:ext cx="3124614" cy="653337"/>
            <a:chOff x="148207" y="1236825"/>
            <a:chExt cx="4627212" cy="653337"/>
          </a:xfrm>
        </p:grpSpPr>
        <p:sp>
          <p:nvSpPr>
            <p:cNvPr id="51" name="Прямоугольник 50"/>
            <p:cNvSpPr/>
            <p:nvPr/>
          </p:nvSpPr>
          <p:spPr>
            <a:xfrm>
              <a:off x="278278" y="1236825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ОБЛАСТИ ПРИМЕНЕНИЯ</a:t>
              </a: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72766" y="5571816"/>
            <a:ext cx="3200684" cy="2504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для ремонта и выравнивания существенных неровностей поверхности с нанесением слоя толщиной до 10 мм. Для достижения более толстого слоя,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наносить повторно, после высыхания предыдущего слоя. Суммарная толщина выравнивания может составлять до 20 мм.</a:t>
            </a:r>
            <a:endParaRPr lang="en-US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используется, для выравнивания и ремонта поверхности стен из блоков, разных видов бетона, старых штукатурных покрытий, перед нанесением финишных </a:t>
            </a:r>
            <a:r>
              <a:rPr lang="ru-RU" sz="9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шпатлевочнх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составов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Sprayplaster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Handycoat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, а  также 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Fine   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Smooth.</a:t>
            </a:r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использован в качестве единственного слоя для окончательного выравнивания поверхности под наклейку обоев, нанесения текстурных декоративных покрытий, а также получения поверхности с текстурой крупного песка под окраску.</a:t>
            </a:r>
            <a:endParaRPr lang="en-US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35861" y="4344074"/>
            <a:ext cx="31301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Очистить поверхность основания от осыпающихся частиц, пыли, грязи, жира, масла и краски и иных загрязнений.</a:t>
            </a: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Впитывающие и пористые основания перед нанесением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смочить водой. 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Пылящие и ослабленные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следует предварительно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обработать проникающими грунтовками , например,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Террагрунт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поражении поверхности плесенью или грибком,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ее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очист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биоцидным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раствором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еррастерил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после чего для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гнунтования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рекомендуется использовать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антигрибков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ую пигментированную грунтовку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еррако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Антиплесень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448693"/>
              </p:ext>
            </p:extLst>
          </p:nvPr>
        </p:nvGraphicFramePr>
        <p:xfrm>
          <a:off x="225102" y="1199662"/>
          <a:ext cx="3013654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9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1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806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КОДЫ ПРОДУКЦИИ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97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960">
                <a:tc>
                  <a:txBody>
                    <a:bodyPr/>
                    <a:lstStyle/>
                    <a:p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Terramix Coarse (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Террамикс</a:t>
                      </a: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Крупнозернистый)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77180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37313" y="1187624"/>
            <a:ext cx="2999271" cy="2785302"/>
          </a:xfrm>
          <a:prstGeom prst="rect">
            <a:avLst/>
          </a:prstGeom>
          <a:ln w="12700">
            <a:solidFill>
              <a:srgbClr val="0029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104" y="3563888"/>
            <a:ext cx="1368152" cy="32584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5739539" y="1272287"/>
            <a:ext cx="74231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900" dirty="0">
                <a:latin typeface="Times New Roman" pitchFamily="18" charset="0"/>
                <a:cs typeface="Times New Roman" pitchFamily="18" charset="0"/>
              </a:rPr>
              <a:t>17.07.</a:t>
            </a:r>
            <a:r>
              <a:rPr lang="en-US" sz="900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22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2B525966-F797-479F-B9A8-FFE9F4628A1F}"/>
              </a:ext>
            </a:extLst>
          </p:cNvPr>
          <p:cNvGrpSpPr/>
          <p:nvPr/>
        </p:nvGrpSpPr>
        <p:grpSpPr>
          <a:xfrm>
            <a:off x="421248" y="4143191"/>
            <a:ext cx="6107529" cy="2660506"/>
            <a:chOff x="148207" y="-770344"/>
            <a:chExt cx="9157700" cy="2660506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AFDCBF5-36F6-44CC-9FF3-97B5F639B2C3}"/>
                </a:ext>
              </a:extLst>
            </p:cNvPr>
            <p:cNvSpPr/>
            <p:nvPr/>
          </p:nvSpPr>
          <p:spPr>
            <a:xfrm>
              <a:off x="4808765" y="-770344"/>
              <a:ext cx="4497142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ПОДГОТОВКА ОСНОВАНИЯ</a:t>
              </a: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1FB4E9A1-8400-4CFD-840D-D0D84F0A1C34}"/>
                </a:ext>
              </a:extLst>
            </p:cNvPr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26" name="Picture 2" descr="C:\Users\reklama\Desktop\Банки для сайта\Террамикс крупнозернистый 25кг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788" y="1436212"/>
            <a:ext cx="2032284" cy="203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33784DF-DCCF-2144-6C36-C12AC0CD4818}"/>
              </a:ext>
            </a:extLst>
          </p:cNvPr>
          <p:cNvSpPr/>
          <p:nvPr/>
        </p:nvSpPr>
        <p:spPr>
          <a:xfrm>
            <a:off x="3435861" y="6318418"/>
            <a:ext cx="31301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Содержимое мешка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тщательно перемешать в течение 5 минут добавив рекомендованное количество воды, с использованием низкооборотного миксера. Спустя 5 минут смесь повторно перемешать и использовать по назначению.</a:t>
            </a:r>
            <a:endParaRPr lang="en-US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нанесении на сильно пористые адсорбирующие поверхности, а также для наружных работ в районах с суровыми климатическими условиями вместо воды при замешивании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использовать раствор Т</a:t>
            </a:r>
            <a:r>
              <a:rPr lang="en-US" sz="9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errabond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с водой в пропорции 1:10-1:15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B21F4BB-783F-C862-8BAF-F593A653ECB7}"/>
              </a:ext>
            </a:extLst>
          </p:cNvPr>
          <p:cNvGrpSpPr/>
          <p:nvPr/>
        </p:nvGrpSpPr>
        <p:grpSpPr>
          <a:xfrm>
            <a:off x="207877" y="-325567"/>
            <a:ext cx="6334364" cy="6588957"/>
            <a:chOff x="148207" y="1613163"/>
            <a:chExt cx="9497817" cy="6588957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21C9CF21-65AC-021D-092F-4ACE6EC8B655}"/>
                </a:ext>
              </a:extLst>
            </p:cNvPr>
            <p:cNvSpPr/>
            <p:nvPr/>
          </p:nvSpPr>
          <p:spPr>
            <a:xfrm>
              <a:off x="5148883" y="8024838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ВЫПОЛНЕНИЕ РАБОТ</a:t>
              </a: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EA944861-731E-3756-5B09-43906D4B86A3}"/>
                </a:ext>
              </a:extLst>
            </p:cNvPr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4707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0395" y="101485"/>
            <a:ext cx="3182164" cy="413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наносится на стену кельмой и выравнивается стальным шпателем. Для получения гладкой поверхности покрытия, прошедший первоначальное твердение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затирается до гладкости с помощью гладилки из плотного полиуретана. Во время затирания поверхности инструмента необходимо увлажнять водой. Допускается наносить толщиной слоя 5-до 10 мм.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исключения ускоренной сушки и </a:t>
            </a:r>
            <a:r>
              <a:rPr lang="ru-RU" sz="9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трещиноообразования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допускается выполнять работы под прямым солнечного воздействия, при сильном ветре. </a:t>
            </a:r>
            <a:endParaRPr lang="ru-RU" sz="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 высыхания, для получения более гладкой поверхности под отделку, удалить с помощью мягкой кисти все отделяющиеся частицы с поверхности высохшего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Fine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механизированном нанесении,  для  исключения  порчи оборудования, готовый раствор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оставлять в оборудовании без применения более чем на 30 минут. </a:t>
            </a: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смачивать поверхность нанесенного материала водой во время первых 48 часов, чтобы обеспечить качественную усадку, а также обеспечивать ее защиту в течении первых дней высыхания от прямого воздействия солнца и ветра, вызывающих ускоренное высыхание нанесенного материала.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нанесению рекомендуется выполнять при температуре от +5 до +35</a:t>
            </a:r>
            <a:r>
              <a:rPr lang="ru-RU" sz="9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 относительной влажности не выше 80%</a:t>
            </a:r>
          </a:p>
          <a:p>
            <a:pPr algn="just"/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3485271" y="165108"/>
            <a:ext cx="3101930" cy="525190"/>
            <a:chOff x="148207" y="1364972"/>
            <a:chExt cx="4596738" cy="525190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247804" y="1364972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БЕЗОПАСНОСТЬ 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3468651" y="352299"/>
            <a:ext cx="3173938" cy="111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взаимодействии с водой обладает выраженными щелочными свойствами. При работе соблюдать меры индивидуальной безопасности, использовать резиновые перчатки и защитные очки. Избегать попадания продукта в глаза и на незащищенные участки кожи.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попадании раствора в глаза промыть их большим количеством воды и при необходимости обратиться к врачу.</a:t>
            </a:r>
            <a:endParaRPr lang="ru-RU" sz="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3560811" y="1518227"/>
            <a:ext cx="3084731" cy="3511285"/>
            <a:chOff x="37030" y="-1621123"/>
            <a:chExt cx="4625281" cy="3511285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37030" y="-1621123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СРОКИ ХРАНЕНИЯ И УПАКОВКА </a:t>
              </a: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491423" y="1724502"/>
            <a:ext cx="3156833" cy="1564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производится в сером цвете. Поставляется в многослойных бумажных мешках по  25 кг.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 хранения в оригинальной неповрежденной упаковке 12 месяцев.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Хранить на паллетах в сухих условиях, в отсутствии воздействия влаги, предпочтительно при положительных температурах.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первую очередь рекомендуется использовать материал с более ранней датой выпуска. </a:t>
            </a:r>
            <a:endParaRPr lang="ru-RU" sz="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624" y="1651839"/>
            <a:ext cx="64048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16840">
              <a:spcAft>
                <a:spcPts val="0"/>
              </a:spcAf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D171FD2-6D1C-4E18-8A37-BA49AE02AC06}"/>
              </a:ext>
            </a:extLst>
          </p:cNvPr>
          <p:cNvSpPr/>
          <p:nvPr/>
        </p:nvSpPr>
        <p:spPr>
          <a:xfrm>
            <a:off x="279197" y="3911342"/>
            <a:ext cx="6311765" cy="177282"/>
          </a:xfrm>
          <a:prstGeom prst="rect">
            <a:avLst/>
          </a:prstGeom>
          <a:solidFill>
            <a:srgbClr val="0029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ТЕХНИЧЕСКИЕ ХАРАКТЕРИСТИКИ </a:t>
            </a:r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id="{A36DE0FD-4D50-4655-B87D-4FAA9F6D9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546795"/>
              </p:ext>
            </p:extLst>
          </p:nvPr>
        </p:nvGraphicFramePr>
        <p:xfrm>
          <a:off x="273118" y="4191422"/>
          <a:ext cx="6311764" cy="2330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4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Назначение продукта</a:t>
                      </a:r>
                      <a:endParaRPr lang="ru-RU" sz="900" b="1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Готовая штукатурная сухая цементная смесь для ремонта и выравнивания поверхности</a:t>
                      </a:r>
                      <a:endParaRPr lang="ru-RU" sz="900" b="0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3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Связующие </a:t>
                      </a:r>
                      <a:endParaRPr lang="ru-RU" sz="900" b="1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Гидравлические и органические связующие</a:t>
                      </a:r>
                      <a:endParaRPr lang="ru-RU" sz="900" b="0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27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Цвет 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Серый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82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Максимальная крупность зерен наполнителя</a:t>
                      </a: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более 1,0 мм</a:t>
                      </a: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08180"/>
                  </a:ext>
                </a:extLst>
              </a:tr>
              <a:tr h="14182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Толщина нанесения</a:t>
                      </a: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Слоя –</a:t>
                      </a: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5- 1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0мм, суммарная – до 20 мм</a:t>
                      </a: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85373"/>
                  </a:ext>
                </a:extLst>
              </a:tr>
              <a:tr h="20493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Токсичность 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Отсутствует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45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воды для </a:t>
                      </a:r>
                      <a:r>
                        <a:rPr lang="ru-RU" sz="9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затворения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2-0,24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л/кг сухой смеси (~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5,5-6.0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л/25 кг сухой смеси)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3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применения 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+5 +35 </a:t>
                      </a:r>
                      <a:r>
                        <a:rPr lang="ru-RU" sz="9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69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использования приготовленного ремонтного раствора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2-х часов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эксплуатации 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-50 +70 С</a:t>
                      </a:r>
                      <a:r>
                        <a:rPr lang="ru-RU" sz="9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622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1,6-1,8 кг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9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/мм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толщины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7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хранения 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месяцев в сухих условиях на поддонах в оригинальной упаковке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Упаковка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Многослойные бумажные мешки по 25 кг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2A819CA-C490-4394-970A-1E9D32BD4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68" y="7500104"/>
            <a:ext cx="3371380" cy="664522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B53D6AB-29CF-4189-97D1-2DABD3FC743C}"/>
              </a:ext>
            </a:extLst>
          </p:cNvPr>
          <p:cNvSpPr/>
          <p:nvPr/>
        </p:nvSpPr>
        <p:spPr>
          <a:xfrm>
            <a:off x="4034178" y="7468890"/>
            <a:ext cx="255414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Россия, 680032, г.</a:t>
            </a:r>
            <a:r>
              <a:rPr lang="en-US" sz="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Хабаровск,</a:t>
            </a:r>
          </a:p>
          <a:p>
            <a:pPr lvl="0" algn="r"/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ул. Целинная, 15 К, </a:t>
            </a:r>
            <a:br>
              <a:rPr lang="ru-RU" sz="900" dirty="0">
                <a:latin typeface="Times New Roman" pitchFamily="18" charset="0"/>
                <a:cs typeface="Times New Roman" pitchFamily="18" charset="0"/>
              </a:rPr>
            </a:b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Тел.: +7 4212 41 05 63, </a:t>
            </a:r>
          </a:p>
          <a:p>
            <a:pPr lvl="0" algn="r"/>
            <a:r>
              <a:rPr lang="ru-RU" sz="900" dirty="0">
                <a:latin typeface="Times New Roman" pitchFamily="18" charset="0"/>
                <a:cs typeface="Times New Roman" pitchFamily="18" charset="0"/>
              </a:rPr>
              <a:t>info.vostok@terraco.ru</a:t>
            </a:r>
          </a:p>
          <a:p>
            <a:pPr lvl="0" algn="r"/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6F6A9AE-D870-4695-AE58-0BDB639EE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97" y="7615255"/>
            <a:ext cx="1225402" cy="1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645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2962</TotalTime>
  <Words>835</Words>
  <Application>Microsoft Office PowerPoint</Application>
  <PresentationFormat>Экран (4:3)</PresentationFormat>
  <Paragraphs>81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Игорь Маслов</cp:lastModifiedBy>
  <cp:revision>184</cp:revision>
  <cp:lastPrinted>2017-10-04T16:06:35Z</cp:lastPrinted>
  <dcterms:created xsi:type="dcterms:W3CDTF">2017-10-03T20:50:32Z</dcterms:created>
  <dcterms:modified xsi:type="dcterms:W3CDTF">2024-09-17T10:54:33Z</dcterms:modified>
</cp:coreProperties>
</file>