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6858000" cy="9144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97A"/>
    <a:srgbClr val="002060"/>
    <a:srgbClr val="EEECE1"/>
    <a:srgbClr val="BFBFBF"/>
    <a:srgbClr val="010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396" autoAdjust="0"/>
  </p:normalViewPr>
  <p:slideViewPr>
    <p:cSldViewPr snapToObjects="1">
      <p:cViewPr>
        <p:scale>
          <a:sx n="141" d="100"/>
          <a:sy n="141" d="100"/>
        </p:scale>
        <p:origin x="782" y="-4277"/>
      </p:cViewPr>
      <p:guideLst>
        <p:guide orient="horz" pos="2880"/>
        <p:guide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256A3-C639-4928-8563-59F07D6F8B61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7A244-F351-4E9E-A9D8-7A77B86098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728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7A244-F351-4E9E-A9D8-7A77B860980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480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7A244-F351-4E9E-A9D8-7A77B860980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062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1104900"/>
          </a:xfrm>
          <a:prstGeom prst="rect">
            <a:avLst/>
          </a:prstGeom>
          <a:solidFill>
            <a:srgbClr val="00297A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/>
              <a:t> </a:t>
            </a:r>
          </a:p>
          <a:p>
            <a:r>
              <a:rPr lang="ru-RU" b="1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027" name="Picture 3" descr="logoStrip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74" y="141064"/>
            <a:ext cx="2171700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88723"/>
              </p:ext>
            </p:extLst>
          </p:nvPr>
        </p:nvGraphicFramePr>
        <p:xfrm>
          <a:off x="2004428" y="189019"/>
          <a:ext cx="4628801" cy="701040"/>
        </p:xfrm>
        <a:graphic>
          <a:graphicData uri="http://schemas.openxmlformats.org/drawingml/2006/table">
            <a:tbl>
              <a:tblPr/>
              <a:tblGrid>
                <a:gridCol w="46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3230">
                <a:tc>
                  <a:txBody>
                    <a:bodyPr/>
                    <a:lstStyle/>
                    <a:p>
                      <a:pPr algn="r"/>
                      <a:r>
                        <a:rPr lang="ru-RU" sz="1600" b="1" kern="1200" dirty="0">
                          <a:solidFill>
                            <a:srgbClr val="BFBFB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ТЕРРАМИКС МЕЛКОЗЕРНИСТЫЙ </a:t>
                      </a:r>
                      <a:endParaRPr lang="ru-RU" sz="1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en-US" sz="10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TERRAMIX FINE </a:t>
                      </a:r>
                      <a:endParaRPr lang="ru-RU" sz="10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ru-RU" sz="10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ТОНКОСЛОЙНАЯ</a:t>
                      </a:r>
                      <a:r>
                        <a:rPr lang="ru-RU" sz="1000" b="1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ШТУКАТУРНАЯ </a:t>
                      </a:r>
                    </a:p>
                    <a:p>
                      <a:pPr algn="r"/>
                      <a:r>
                        <a:rPr lang="ru-RU" sz="10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МЕЛКОЗЕРНИСТАЯ</a:t>
                      </a:r>
                      <a:r>
                        <a:rPr lang="ru-RU" sz="1000" b="1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РЕМОНТНАЯ</a:t>
                      </a:r>
                      <a:r>
                        <a:rPr lang="ru-RU" sz="1000" b="1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СМЕСЬ</a:t>
                      </a:r>
                      <a:endParaRPr lang="ru-RU" sz="11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7302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0" name="Группа 29"/>
          <p:cNvGrpSpPr/>
          <p:nvPr/>
        </p:nvGrpSpPr>
        <p:grpSpPr>
          <a:xfrm>
            <a:off x="158678" y="2405569"/>
            <a:ext cx="3065695" cy="525190"/>
            <a:chOff x="148207" y="1364972"/>
            <a:chExt cx="4596738" cy="52519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247804" y="1364972"/>
              <a:ext cx="4497141" cy="177282"/>
            </a:xfrm>
            <a:prstGeom prst="rect">
              <a:avLst/>
            </a:prstGeom>
            <a:solidFill>
              <a:srgbClr val="0029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>
                  <a:latin typeface="Times New Roman" pitchFamily="18" charset="0"/>
                  <a:cs typeface="Times New Roman" pitchFamily="18" charset="0"/>
                </a:rPr>
                <a:t>ОПИСАНИЕ</a:t>
              </a:r>
              <a:r>
                <a:rPr lang="en-US" sz="1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1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48207" y="1613163"/>
              <a:ext cx="451410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116840">
                <a:spcAft>
                  <a:spcPts val="0"/>
                </a:spcAft>
              </a:pPr>
              <a:endPara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34683" y="2570772"/>
            <a:ext cx="3194552" cy="971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9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Terramix Fine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–ремонтная смесь на основе цемента, может применяться на внешних и внутренних поверхностях для ремонта основания, его выравнивания и получения прочной и гладкой поверхности подготовленной под отделку, пригодной для нанесения </a:t>
            </a:r>
            <a:r>
              <a:rPr lang="ru-RU" sz="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воднодисперсионных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красок краски, декоративных покрытий и оклеивания обоями. 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531657" y="1603608"/>
            <a:ext cx="30105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6840"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" name="Группа 46"/>
          <p:cNvGrpSpPr/>
          <p:nvPr/>
        </p:nvGrpSpPr>
        <p:grpSpPr>
          <a:xfrm>
            <a:off x="145050" y="3732781"/>
            <a:ext cx="3135008" cy="473213"/>
            <a:chOff x="148207" y="1416949"/>
            <a:chExt cx="4596738" cy="473213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247804" y="1416949"/>
              <a:ext cx="4497141" cy="177282"/>
            </a:xfrm>
            <a:prstGeom prst="rect">
              <a:avLst/>
            </a:prstGeom>
            <a:solidFill>
              <a:srgbClr val="0029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>
                  <a:latin typeface="Times New Roman" pitchFamily="18" charset="0"/>
                  <a:cs typeface="Times New Roman" pitchFamily="18" charset="0"/>
                </a:rPr>
                <a:t>СВОЙСТВА </a:t>
              </a: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48207" y="1613163"/>
              <a:ext cx="451410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116840">
                <a:spcAft>
                  <a:spcPts val="0"/>
                </a:spcAft>
              </a:pPr>
              <a:endPara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80591" y="3961065"/>
            <a:ext cx="3147904" cy="1564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Тонкослойная штукатурная </a:t>
            </a:r>
            <a:r>
              <a:rPr lang="ru-RU" sz="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смесь</a:t>
            </a:r>
            <a:r>
              <a:rPr lang="ru-RU" sz="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ru-RU" sz="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применения снаружи и внутри зданий</a:t>
            </a:r>
          </a:p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предварительного и финишного выравнивания поверхности</a:t>
            </a: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Содержит гидравлические и органические связующие</a:t>
            </a:r>
            <a:endParaRPr lang="ru-RU" sz="9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Толщина нанесения до 3 мм</a:t>
            </a: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нанесения ручным и механизированным способом</a:t>
            </a: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Обладает прекрасной адгезией</a:t>
            </a: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Высокие водоотталкивающие свойства </a:t>
            </a: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Высокая устойчивость к трещинообразованию</a:t>
            </a:r>
            <a:endParaRPr lang="ru-RU" sz="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0" name="Группа 49"/>
          <p:cNvGrpSpPr/>
          <p:nvPr/>
        </p:nvGrpSpPr>
        <p:grpSpPr>
          <a:xfrm>
            <a:off x="158678" y="5593849"/>
            <a:ext cx="3112115" cy="548592"/>
            <a:chOff x="148207" y="1341570"/>
            <a:chExt cx="4608702" cy="548592"/>
          </a:xfrm>
        </p:grpSpPr>
        <p:sp>
          <p:nvSpPr>
            <p:cNvPr id="51" name="Прямоугольник 50"/>
            <p:cNvSpPr/>
            <p:nvPr/>
          </p:nvSpPr>
          <p:spPr>
            <a:xfrm>
              <a:off x="259768" y="1341570"/>
              <a:ext cx="4497141" cy="177282"/>
            </a:xfrm>
            <a:prstGeom prst="rect">
              <a:avLst/>
            </a:prstGeom>
            <a:solidFill>
              <a:srgbClr val="0029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>
                  <a:latin typeface="Times New Roman" pitchFamily="18" charset="0"/>
                  <a:cs typeface="Times New Roman" pitchFamily="18" charset="0"/>
                </a:rPr>
                <a:t>ОБЛАСТИ ПРИМЕНЕНИЯ</a:t>
              </a: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148207" y="1613163"/>
              <a:ext cx="451410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116840">
                <a:spcAft>
                  <a:spcPts val="0"/>
                </a:spcAft>
              </a:pPr>
              <a:endPara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142711" y="5839704"/>
            <a:ext cx="3200684" cy="2305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Terramix Fine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 для ремонта и выравнивания существенных неровностей поверхности с нанесением слоя толщиной от 2 до 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мм. </a:t>
            </a:r>
            <a:endParaRPr lang="en-US" sz="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Terramix Fine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используется, для выравнивания и ремонта поверхности стен из блоков и различных видов бетона, ранее нанесенных штукатурных слоев для подготовки (выравнивания) поверхностей перед нанесением </a:t>
            </a:r>
            <a:r>
              <a:rPr lang="ru-RU" sz="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шпатлевочнх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составов 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Sprayplaster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Handycoat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Terramix Smooth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использован в качестве единственного слоя для окончательного выравнивания поверхности под наклейку обоев, нанесения текстурных декоративных покрытий, а также получения поверхности с текстурой мелкого песка под окраску.</a:t>
            </a:r>
            <a:endParaRPr lang="en-US" sz="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199004"/>
              </p:ext>
            </p:extLst>
          </p:nvPr>
        </p:nvGraphicFramePr>
        <p:xfrm>
          <a:off x="228938" y="1187624"/>
          <a:ext cx="298403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1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818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КОДЫ ПРОДУКЦИИ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97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275">
                <a:tc>
                  <a:txBody>
                    <a:bodyPr/>
                    <a:lstStyle/>
                    <a:p>
                      <a:r>
                        <a:rPr lang="en-US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Terramix Fine</a:t>
                      </a:r>
                      <a:r>
                        <a:rPr lang="ru-RU" sz="900" kern="1200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Grey (</a:t>
                      </a:r>
                      <a:r>
                        <a:rPr lang="ru-RU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Террамикс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Мелкозернистый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Серый)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77130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0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Terramix</a:t>
                      </a:r>
                      <a:r>
                        <a:rPr lang="ru-RU" sz="900" kern="1200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Fine White</a:t>
                      </a:r>
                      <a:r>
                        <a:rPr lang="en-US" sz="900" kern="1200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kern="12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Террамикс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Мелкозернистый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Белый)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77150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537313" y="1187624"/>
            <a:ext cx="2999271" cy="2785302"/>
          </a:xfrm>
          <a:prstGeom prst="rect">
            <a:avLst/>
          </a:prstGeom>
          <a:ln w="12700">
            <a:solidFill>
              <a:srgbClr val="00297A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104" y="3563888"/>
            <a:ext cx="1368152" cy="325840"/>
          </a:xfrm>
          <a:prstGeom prst="rect">
            <a:avLst/>
          </a:prstGeom>
        </p:spPr>
      </p:pic>
      <p:sp>
        <p:nvSpPr>
          <p:cNvPr id="29" name="Прямоугольник 28"/>
          <p:cNvSpPr/>
          <p:nvPr/>
        </p:nvSpPr>
        <p:spPr>
          <a:xfrm>
            <a:off x="5739539" y="1272287"/>
            <a:ext cx="74231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900" dirty="0">
                <a:latin typeface="Times New Roman" pitchFamily="18" charset="0"/>
                <a:cs typeface="Times New Roman" pitchFamily="18" charset="0"/>
              </a:rPr>
              <a:t>17.07.</a:t>
            </a:r>
            <a:r>
              <a:rPr lang="en-US" sz="900" dirty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900" dirty="0">
                <a:latin typeface="Times New Roman" pitchFamily="18" charset="0"/>
                <a:cs typeface="Times New Roman" pitchFamily="18" charset="0"/>
              </a:rPr>
              <a:t>22</a:t>
            </a:r>
          </a:p>
        </p:txBody>
      </p:sp>
      <p:pic>
        <p:nvPicPr>
          <p:cNvPr id="1026" name="Picture 2" descr="C:\Users\reklama\Desktop\Банки для сайта\Террамикс Мелкозернистый 25кг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896" y="1331640"/>
            <a:ext cx="2174798" cy="2174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D4D7602B-5D91-9579-1487-09E046E2CE67}"/>
              </a:ext>
            </a:extLst>
          </p:cNvPr>
          <p:cNvGrpSpPr/>
          <p:nvPr/>
        </p:nvGrpSpPr>
        <p:grpSpPr>
          <a:xfrm>
            <a:off x="3455791" y="4117411"/>
            <a:ext cx="3135008" cy="473213"/>
            <a:chOff x="148207" y="1416949"/>
            <a:chExt cx="4596738" cy="473213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3C752D27-DBE0-7129-7B5E-1E201851AD0E}"/>
                </a:ext>
              </a:extLst>
            </p:cNvPr>
            <p:cNvSpPr/>
            <p:nvPr/>
          </p:nvSpPr>
          <p:spPr>
            <a:xfrm>
              <a:off x="247804" y="1416949"/>
              <a:ext cx="4497141" cy="177282"/>
            </a:xfrm>
            <a:prstGeom prst="rect">
              <a:avLst/>
            </a:prstGeom>
            <a:solidFill>
              <a:srgbClr val="0029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>
                  <a:latin typeface="Times New Roman" pitchFamily="18" charset="0"/>
                  <a:cs typeface="Times New Roman" pitchFamily="18" charset="0"/>
                </a:rPr>
                <a:t>ПОДГОТОВКА ОСНОВАНИЯ </a:t>
              </a: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C3C412AF-9B7E-4E9A-F94A-856F4AD8DC9C}"/>
                </a:ext>
              </a:extLst>
            </p:cNvPr>
            <p:cNvSpPr/>
            <p:nvPr/>
          </p:nvSpPr>
          <p:spPr>
            <a:xfrm>
              <a:off x="148207" y="1613163"/>
              <a:ext cx="451410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116840">
                <a:spcAft>
                  <a:spcPts val="0"/>
                </a:spcAft>
              </a:pPr>
              <a:endPara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48745AB-8E92-CE68-C12E-50E4D0E5C25E}"/>
              </a:ext>
            </a:extLst>
          </p:cNvPr>
          <p:cNvSpPr/>
          <p:nvPr/>
        </p:nvSpPr>
        <p:spPr>
          <a:xfrm>
            <a:off x="3461287" y="4370437"/>
            <a:ext cx="31301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Очистить поверхность основания от осыпающихся частиц, пыли, грязи, жира, масла и краски и иных загрязнений.</a:t>
            </a:r>
          </a:p>
          <a:p>
            <a:pPr algn="just"/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Впитывающие и пористые основания перед нанесением 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Terramix Coarse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смочить водой. 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Пылящие и ослабленные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поверхности следует предварительно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обработать проникающими грунтовками, например, </a:t>
            </a:r>
            <a:r>
              <a:rPr lang="ru-RU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Террагрунт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поражении поверхности плесенью или грибком,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выполнить ее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очист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биоцидным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раствором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ru-RU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еррастерил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после чего для </a:t>
            </a:r>
            <a:r>
              <a:rPr lang="ru-RU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гнунтования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рекомендуется использовать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антигрибков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ую пигментированную грунтовку 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еррако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Антиплесень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DE8ABC8B-0F8D-4BE5-9F48-D31A73E50A1C}"/>
              </a:ext>
            </a:extLst>
          </p:cNvPr>
          <p:cNvGrpSpPr/>
          <p:nvPr/>
        </p:nvGrpSpPr>
        <p:grpSpPr>
          <a:xfrm>
            <a:off x="3491168" y="6157101"/>
            <a:ext cx="3051073" cy="548592"/>
            <a:chOff x="148207" y="1341570"/>
            <a:chExt cx="4608702" cy="548592"/>
          </a:xfrm>
        </p:grpSpPr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D0A1C456-E37F-0C40-D9CB-939BE1399ED1}"/>
                </a:ext>
              </a:extLst>
            </p:cNvPr>
            <p:cNvSpPr/>
            <p:nvPr/>
          </p:nvSpPr>
          <p:spPr>
            <a:xfrm>
              <a:off x="259768" y="1341570"/>
              <a:ext cx="4497141" cy="177282"/>
            </a:xfrm>
            <a:prstGeom prst="rect">
              <a:avLst/>
            </a:prstGeom>
            <a:solidFill>
              <a:srgbClr val="0029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>
                  <a:latin typeface="Times New Roman" pitchFamily="18" charset="0"/>
                  <a:cs typeface="Times New Roman" pitchFamily="18" charset="0"/>
                </a:rPr>
                <a:t>ВЫПОЛНЕНИЕ РАБОТ</a:t>
              </a:r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781CA185-0CF1-DCEC-22C5-6C561930BBD9}"/>
                </a:ext>
              </a:extLst>
            </p:cNvPr>
            <p:cNvSpPr/>
            <p:nvPr/>
          </p:nvSpPr>
          <p:spPr>
            <a:xfrm>
              <a:off x="148207" y="1613163"/>
              <a:ext cx="451410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116840">
                <a:spcAft>
                  <a:spcPts val="0"/>
                </a:spcAft>
              </a:pPr>
              <a:endPara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678CE27D-FE19-F24D-13A6-62F4F4D41B6E}"/>
              </a:ext>
            </a:extLst>
          </p:cNvPr>
          <p:cNvSpPr/>
          <p:nvPr/>
        </p:nvSpPr>
        <p:spPr>
          <a:xfrm>
            <a:off x="3474746" y="6417552"/>
            <a:ext cx="3130138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Содержимое мешка 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Terramix Fine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тщательно перемешать в течение 5 минут добавив рекомендованное количество воды, с использованием низкооборотного миксера. Спустя 5 минут смесь повторно перемешать и использовать по назначению.</a:t>
            </a:r>
            <a:endParaRPr lang="en-US" sz="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нанесении на сильно пористые адсорбирующие поверхности, а также для наружных работ в районах с суровыми климатическими условиями вместо воды при замешивании 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Terramix Coarse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использовать раствор Т</a:t>
            </a:r>
            <a:r>
              <a:rPr lang="en-US" sz="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errabond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 с водой в пропорции 1:10-1:15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707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94411" y="179512"/>
            <a:ext cx="3065695" cy="525190"/>
            <a:chOff x="148207" y="1364972"/>
            <a:chExt cx="4596738" cy="525190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247804" y="1364972"/>
              <a:ext cx="4497141" cy="177282"/>
            </a:xfrm>
            <a:prstGeom prst="rect">
              <a:avLst/>
            </a:prstGeom>
            <a:solidFill>
              <a:srgbClr val="0029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>
                  <a:latin typeface="Times New Roman" pitchFamily="18" charset="0"/>
                  <a:cs typeface="Times New Roman" pitchFamily="18" charset="0"/>
                </a:rPr>
                <a:t>ВЫПОЛНЕНИЕ РАБОТ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48207" y="1613163"/>
              <a:ext cx="451410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116840">
                <a:spcAft>
                  <a:spcPts val="0"/>
                </a:spcAft>
              </a:pPr>
              <a:endPara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3485271" y="165108"/>
            <a:ext cx="3101930" cy="525190"/>
            <a:chOff x="148207" y="1364972"/>
            <a:chExt cx="4596738" cy="525190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247804" y="1364972"/>
              <a:ext cx="4497141" cy="177282"/>
            </a:xfrm>
            <a:prstGeom prst="rect">
              <a:avLst/>
            </a:prstGeom>
            <a:solidFill>
              <a:srgbClr val="0029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>
                  <a:latin typeface="Times New Roman" pitchFamily="18" charset="0"/>
                  <a:cs typeface="Times New Roman" pitchFamily="18" charset="0"/>
                </a:rPr>
                <a:t>БЕЗОПАСНОСТЬ 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148207" y="1613163"/>
              <a:ext cx="451410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116840">
                <a:spcAft>
                  <a:spcPts val="0"/>
                </a:spcAft>
              </a:pPr>
              <a:endPara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3450170" y="412981"/>
            <a:ext cx="3173938" cy="1119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взаимодействии с водой обладает выраженными щелочными свойствами. При работе соблюдать меры индивидуальной безопасности, использовать резиновые перчатки и защитные очки. Избегать попадания продукта в глаза и на незащищенные участки кожи.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попадании раствора в глаза промыть их большим количеством воды и при необходимости обратиться к врачу.</a:t>
            </a:r>
            <a:endParaRPr lang="ru-RU" sz="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3532168" y="1687897"/>
            <a:ext cx="3084731" cy="3511285"/>
            <a:chOff x="37030" y="-1621123"/>
            <a:chExt cx="4625281" cy="3511285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37030" y="-1621123"/>
              <a:ext cx="4497141" cy="177282"/>
            </a:xfrm>
            <a:prstGeom prst="rect">
              <a:avLst/>
            </a:prstGeom>
            <a:solidFill>
              <a:srgbClr val="0029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>
                  <a:latin typeface="Times New Roman" pitchFamily="18" charset="0"/>
                  <a:cs typeface="Times New Roman" pitchFamily="18" charset="0"/>
                </a:rPr>
                <a:t>СРОКИ ХРАНЕНИЯ И УПАКОВКА </a:t>
              </a: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148207" y="1613163"/>
              <a:ext cx="451410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116840">
                <a:spcAft>
                  <a:spcPts val="0"/>
                </a:spcAft>
              </a:pPr>
              <a:endPara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3431485" y="1907704"/>
            <a:ext cx="3156833" cy="1564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Terramix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производится в сером и белом цвете и поставляется в многослойных бумажных мешках по 25 кг.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хранения в оригинальной неповрежденной упаковке 12 месяцев.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Хранить на паллетах в сухих условиях, в отсутствии воздействия влаги, предпочтительно при положительных температурах.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первую очередь рекомендуется использовать материал с более ранней датой выпуска. </a:t>
            </a:r>
            <a:endParaRPr lang="ru-RU" sz="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4624" y="1651839"/>
            <a:ext cx="64048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6840"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AD171FD2-6D1C-4E18-8A37-BA49AE02AC06}"/>
              </a:ext>
            </a:extLst>
          </p:cNvPr>
          <p:cNvSpPr/>
          <p:nvPr/>
        </p:nvSpPr>
        <p:spPr>
          <a:xfrm>
            <a:off x="260835" y="4294486"/>
            <a:ext cx="6311765" cy="177282"/>
          </a:xfrm>
          <a:prstGeom prst="rect">
            <a:avLst/>
          </a:prstGeom>
          <a:solidFill>
            <a:srgbClr val="0029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ТЕХНИЧЕСКИЕ ХАРАКТЕРИСТИКИ </a:t>
            </a:r>
          </a:p>
        </p:txBody>
      </p:sp>
      <p:graphicFrame>
        <p:nvGraphicFramePr>
          <p:cNvPr id="31" name="Таблица 30">
            <a:extLst>
              <a:ext uri="{FF2B5EF4-FFF2-40B4-BE49-F238E27FC236}">
                <a16:creationId xmlns:a16="http://schemas.microsoft.com/office/drawing/2014/main" id="{A36DE0FD-4D50-4655-B87D-4FAA9F6D91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690946"/>
              </p:ext>
            </p:extLst>
          </p:nvPr>
        </p:nvGraphicFramePr>
        <p:xfrm>
          <a:off x="219675" y="4572000"/>
          <a:ext cx="6311764" cy="2262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4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u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Назначение продукта</a:t>
                      </a:r>
                      <a:endParaRPr lang="ru-RU" sz="900" b="1" u="none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u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Готовая тонкослойная выравнивающая цементная мелкозернистая штукатурка</a:t>
                      </a:r>
                      <a:endParaRPr lang="ru-RU" sz="900" b="0" u="none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3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u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Связующие </a:t>
                      </a:r>
                      <a:endParaRPr lang="ru-RU" sz="900" b="1" u="none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u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Гидравлические и органические связующие</a:t>
                      </a:r>
                      <a:endParaRPr lang="ru-RU" sz="900" b="0" u="none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2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Цвет 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Серый, белый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8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Максимальная крупность зерен наполнителя</a:t>
                      </a: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0,60 мм</a:t>
                      </a: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915170"/>
                  </a:ext>
                </a:extLst>
              </a:tr>
              <a:tr h="1418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Толщина нанесения </a:t>
                      </a: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2 до 5 мм</a:t>
                      </a: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754836"/>
                  </a:ext>
                </a:extLst>
              </a:tr>
              <a:tr h="1227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Токсичность 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Отсутствует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4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воды для </a:t>
                      </a:r>
                      <a:r>
                        <a:rPr lang="ru-RU" sz="9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затворения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5-0,27 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л/кг сухой смеси (~6,25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-6.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л/25 кг сухой смеси)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23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Температура применения 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+5 +3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69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использования приготовленного ремонтного раствора</a:t>
                      </a:r>
                      <a:endParaRPr kumimoji="0" lang="ru-RU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более 2-х часов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Температура эксплуатации 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-50 +70 С</a:t>
                      </a:r>
                      <a:r>
                        <a:rPr lang="ru-RU" sz="9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589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Около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1,6-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1,8 кг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ru-RU" sz="9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9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/мм 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толщины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57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хранения 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месяцев в сухих условиях на поддонах в оригинальной упаковке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Упаковка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Многослойные бумажные мешки по 25 кг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0B53D6AB-29CF-4189-97D1-2DABD3FC743C}"/>
              </a:ext>
            </a:extLst>
          </p:cNvPr>
          <p:cNvSpPr/>
          <p:nvPr/>
        </p:nvSpPr>
        <p:spPr>
          <a:xfrm>
            <a:off x="4062759" y="7543371"/>
            <a:ext cx="255414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900" dirty="0">
                <a:latin typeface="Times New Roman" pitchFamily="18" charset="0"/>
                <a:cs typeface="Times New Roman" pitchFamily="18" charset="0"/>
              </a:rPr>
              <a:t> Россия, 680032, г.</a:t>
            </a:r>
            <a:r>
              <a:rPr lang="en-US" sz="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00" dirty="0">
                <a:latin typeface="Times New Roman" pitchFamily="18" charset="0"/>
                <a:cs typeface="Times New Roman" pitchFamily="18" charset="0"/>
              </a:rPr>
              <a:t>Хабаровск,</a:t>
            </a:r>
          </a:p>
          <a:p>
            <a:pPr lvl="0" algn="r"/>
            <a:r>
              <a:rPr lang="ru-RU" sz="900" dirty="0">
                <a:latin typeface="Times New Roman" pitchFamily="18" charset="0"/>
                <a:cs typeface="Times New Roman" pitchFamily="18" charset="0"/>
              </a:rPr>
              <a:t> ул. Целинная, 15 К, </a:t>
            </a:r>
            <a:br>
              <a:rPr lang="ru-RU" sz="900" dirty="0"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latin typeface="Times New Roman" pitchFamily="18" charset="0"/>
                <a:cs typeface="Times New Roman" pitchFamily="18" charset="0"/>
              </a:rPr>
              <a:t>Тел.: +7 4212 41 05 63, </a:t>
            </a:r>
          </a:p>
          <a:p>
            <a:pPr lvl="0" algn="r"/>
            <a:r>
              <a:rPr lang="ru-RU" sz="900" dirty="0">
                <a:latin typeface="Times New Roman" pitchFamily="18" charset="0"/>
                <a:cs typeface="Times New Roman" pitchFamily="18" charset="0"/>
              </a:rPr>
              <a:t>info.vostok@terraco.ru</a:t>
            </a:r>
          </a:p>
          <a:p>
            <a:pPr lvl="0" algn="r"/>
            <a:endParaRPr lang="ru-RU" sz="9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6F6A9AE-D870-4695-AE58-0BDB639EE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197" y="7597035"/>
            <a:ext cx="1225402" cy="188992"/>
          </a:xfrm>
          <a:prstGeom prst="rect">
            <a:avLst/>
          </a:prstGeom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8C49472-FB33-44AC-8902-1C2E81C34A16}"/>
              </a:ext>
            </a:extLst>
          </p:cNvPr>
          <p:cNvSpPr/>
          <p:nvPr/>
        </p:nvSpPr>
        <p:spPr>
          <a:xfrm>
            <a:off x="1340768" y="7544195"/>
            <a:ext cx="333459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900" dirty="0">
                <a:latin typeface="Times New Roman" pitchFamily="18" charset="0"/>
                <a:cs typeface="Times New Roman" pitchFamily="18" charset="0"/>
              </a:rPr>
              <a:t> Россия, 125212, г. Москва, </a:t>
            </a:r>
          </a:p>
          <a:p>
            <a:pPr lvl="0" algn="r"/>
            <a:r>
              <a:rPr lang="ru-RU" sz="900" dirty="0" err="1">
                <a:latin typeface="Times New Roman" pitchFamily="18" charset="0"/>
                <a:cs typeface="Times New Roman" pitchFamily="18" charset="0"/>
              </a:rPr>
              <a:t>Головинское</a:t>
            </a:r>
            <a:r>
              <a:rPr lang="ru-RU" sz="900" dirty="0">
                <a:latin typeface="Times New Roman" pitchFamily="18" charset="0"/>
                <a:cs typeface="Times New Roman" pitchFamily="18" charset="0"/>
              </a:rPr>
              <a:t> шоссе, 5А, БЦ Водный, оф. 6017</a:t>
            </a:r>
          </a:p>
          <a:p>
            <a:pPr lvl="0" algn="r"/>
            <a:r>
              <a:rPr lang="ru-RU" sz="900" dirty="0">
                <a:latin typeface="Times New Roman" pitchFamily="18" charset="0"/>
                <a:cs typeface="Times New Roman" pitchFamily="18" charset="0"/>
              </a:rPr>
              <a:t>Тел.: +7 495 </a:t>
            </a:r>
            <a:r>
              <a:rPr lang="en-US" sz="900" dirty="0">
                <a:latin typeface="Times New Roman" pitchFamily="18" charset="0"/>
                <a:cs typeface="Times New Roman" pitchFamily="18" charset="0"/>
              </a:rPr>
              <a:t>149</a:t>
            </a:r>
            <a:r>
              <a:rPr lang="ru-RU" sz="900" dirty="0">
                <a:latin typeface="Times New Roman" pitchFamily="18" charset="0"/>
                <a:cs typeface="Times New Roman" pitchFamily="18" charset="0"/>
              </a:rPr>
              <a:t> 22 37, </a:t>
            </a:r>
          </a:p>
          <a:p>
            <a:pPr lvl="0" algn="r"/>
            <a:r>
              <a:rPr lang="ru-RU" sz="900" dirty="0">
                <a:latin typeface="Times New Roman" pitchFamily="18" charset="0"/>
                <a:cs typeface="Times New Roman" pitchFamily="18" charset="0"/>
              </a:rPr>
              <a:t>info@terraco.ru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782C98E-450B-560B-DB92-000CDF38ABC7}"/>
              </a:ext>
            </a:extLst>
          </p:cNvPr>
          <p:cNvSpPr/>
          <p:nvPr/>
        </p:nvSpPr>
        <p:spPr>
          <a:xfrm>
            <a:off x="175337" y="386887"/>
            <a:ext cx="3182164" cy="413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Terramix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наносится на стену кельмой и выравнивается стальным шпателем. Для получения гладкой поверхности покрытия, прошедший первоначальное твердение 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Terramix Fine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затирается до гладкости с помощью гладилки из плотного полиуретана. Во время затирания поверхности инструмента необходимо увлажнять водой. Допускается наносить толщиной слоя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 до 5 мм.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исключения ускоренной сушки и </a:t>
            </a:r>
            <a:r>
              <a:rPr lang="ru-RU" sz="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трещиноообразования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 допускается выполнять работы под прямым солнечного воздействия, при сильном ветре. </a:t>
            </a:r>
            <a:endParaRPr lang="ru-RU" sz="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высыхания, для получения более гладкой поверхности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окончательную отделку, удалить с помощью мягкой кисти все отделяющиеся частицы с поверхности высохшего 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Terramix Fine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механизированном нанесении, для исключения порчи оборудования, готовый раствор 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Terramix Fine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оставлять в оборудовании без применения более чем на 30 минут. </a:t>
            </a:r>
          </a:p>
          <a:p>
            <a:pPr algn="just"/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смачивать поверхность нанесенного материала водой во время первых 48 часов, чтобы обеспечить качественную усадку, а также обеспечивать ее защиту в течении первых дней высыхания от прямого воздействия солнца и ветра, вызывающих ускоренное высыхание нанесенного материала.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en-US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нанесению рекомендуется выполнять при температуре от +5 до +35</a:t>
            </a:r>
            <a:r>
              <a:rPr lang="ru-RU" sz="9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и относительной влажности не выше 80%</a:t>
            </a:r>
          </a:p>
          <a:p>
            <a:pPr algn="just"/>
            <a:endParaRPr lang="ru-RU" sz="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9645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3031</TotalTime>
  <Words>844</Words>
  <Application>Microsoft Office PowerPoint</Application>
  <PresentationFormat>Экран (4:3)</PresentationFormat>
  <Paragraphs>87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Игорь Маслов</cp:lastModifiedBy>
  <cp:revision>188</cp:revision>
  <cp:lastPrinted>2017-10-04T16:06:35Z</cp:lastPrinted>
  <dcterms:created xsi:type="dcterms:W3CDTF">2017-10-03T20:50:32Z</dcterms:created>
  <dcterms:modified xsi:type="dcterms:W3CDTF">2022-09-30T18:47:23Z</dcterms:modified>
</cp:coreProperties>
</file>