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6858000" cy="9144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7A"/>
    <a:srgbClr val="002060"/>
    <a:srgbClr val="EEECE1"/>
    <a:srgbClr val="BFBFBF"/>
    <a:srgbClr val="0106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396" autoAdjust="0"/>
  </p:normalViewPr>
  <p:slideViewPr>
    <p:cSldViewPr snapToObjects="1">
      <p:cViewPr>
        <p:scale>
          <a:sx n="136" d="100"/>
          <a:sy n="136" d="100"/>
        </p:scale>
        <p:origin x="888" y="-1680"/>
      </p:cViewPr>
      <p:guideLst>
        <p:guide orient="horz" pos="2880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56A3-C639-4928-8563-59F07D6F8B61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7A244-F351-4E9E-A9D8-7A77B8609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2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7A244-F351-4E9E-A9D8-7A77B860980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48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7A244-F351-4E9E-A9D8-7A77B860980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62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6858000" cy="1104900"/>
          </a:xfrm>
          <a:prstGeom prst="rect">
            <a:avLst/>
          </a:prstGeom>
          <a:solidFill>
            <a:srgbClr val="00297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dirty="0"/>
              <a:t>                                                                                                </a:t>
            </a:r>
          </a:p>
          <a:p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995531"/>
              </p:ext>
            </p:extLst>
          </p:nvPr>
        </p:nvGraphicFramePr>
        <p:xfrm>
          <a:off x="2338585" y="102190"/>
          <a:ext cx="4282529" cy="762000"/>
        </p:xfrm>
        <a:graphic>
          <a:graphicData uri="http://schemas.openxmlformats.org/drawingml/2006/table">
            <a:tbl>
              <a:tblPr/>
              <a:tblGrid>
                <a:gridCol w="4282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3230">
                <a:tc>
                  <a:txBody>
                    <a:bodyPr/>
                    <a:lstStyle/>
                    <a:p>
                      <a:pPr algn="r"/>
                      <a:r>
                        <a:rPr lang="ru-RU" sz="2000" b="1" kern="1200" dirty="0">
                          <a:solidFill>
                            <a:srgbClr val="BFBFB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600" b="1" kern="1200" dirty="0">
                          <a:solidFill>
                            <a:srgbClr val="BFBFB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ТЕРРАМИКС  ГЛАДКИЙ </a:t>
                      </a:r>
                      <a:endParaRPr lang="ru-RU" sz="16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en-US" sz="10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TERRAMIX SMOOTH</a:t>
                      </a:r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0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</a:t>
                      </a:r>
                      <a:endParaRPr lang="ru-RU" sz="10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ТОНКОСЛОЙНАЯ  ШПАКЛЕВОЧНАЯ    </a:t>
                      </a:r>
                    </a:p>
                    <a:p>
                      <a:pPr algn="r"/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ВЫРАВНИВАЮЩАЯ  СМЕСЬ</a:t>
                      </a:r>
                      <a:endParaRPr lang="ru-RU" sz="11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0" name="Группа 29"/>
          <p:cNvGrpSpPr/>
          <p:nvPr/>
        </p:nvGrpSpPr>
        <p:grpSpPr>
          <a:xfrm>
            <a:off x="158678" y="1871314"/>
            <a:ext cx="3111013" cy="525190"/>
            <a:chOff x="148207" y="1364972"/>
            <a:chExt cx="4596738" cy="52519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247804" y="1364972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ОПИСАНИЕ</a:t>
              </a:r>
              <a:r>
                <a:rPr lang="en-US" sz="1000" b="1" dirty="0">
                  <a:latin typeface="Times New Roman" pitchFamily="18" charset="0"/>
                  <a:cs typeface="Times New Roman" pitchFamily="18" charset="0"/>
                </a:rPr>
                <a:t>  </a:t>
              </a:r>
              <a:endParaRPr lang="ru-RU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34683" y="2036517"/>
            <a:ext cx="3196358" cy="1564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Fine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тонкослойная  финишную </a:t>
            </a:r>
            <a:r>
              <a:rPr lang="ru-RU" sz="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шпатлевочную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цементную смесь, для  применения на внешних и внутренних поверхностях стен   и потолков для   мелкого  ремонта основания  и  получения  прочной, идеально  гладкой,  окончательно  подготовленной  поверхности  под  отделку  любого  вида.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Fine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гидравлические и органические связующие, обеспечивающие ему хорошее сцепление с разными типами поверхности  и  высокую  водоотталкивающую  способность.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531657" y="1603608"/>
            <a:ext cx="30105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16840">
              <a:spcAft>
                <a:spcPts val="0"/>
              </a:spcAf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151268" y="3596112"/>
            <a:ext cx="3135008" cy="473213"/>
            <a:chOff x="148207" y="1416949"/>
            <a:chExt cx="4596738" cy="473213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247804" y="1416949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СВОЙСТВА </a:t>
              </a: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80591" y="3772707"/>
            <a:ext cx="3147904" cy="1712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Мелкофракционная   цементная </a:t>
            </a:r>
            <a:r>
              <a:rPr lang="ru-RU" sz="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шпатлевочная</a:t>
            </a: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смесь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применения снаружи и внутри зданий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ля окончательного  и финишного выравнивания  поверхности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Толщина нанесения  0-2 мм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нанесения ручным и механизированным способом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Обладает прекрасной  адгезией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Высокие водоотталкивающие свойства ,  может применяться  во  влажных помещениях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устойчивость к трещинообразованию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Легко наносится  и    обрабатывается (шлифуется).</a:t>
            </a:r>
            <a:endParaRPr lang="ru-RU" sz="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158678" y="5518578"/>
            <a:ext cx="3119391" cy="276999"/>
            <a:chOff x="148207" y="1613163"/>
            <a:chExt cx="4619477" cy="276999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270543" y="1638884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ОБЛАСТИ ПРИМЕНЕНИЯ</a:t>
              </a: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45714" y="5747302"/>
            <a:ext cx="3276426" cy="1812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мелкого ремонта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окончательного (финишного) выравнивания предварительно  выровненных  ранее стен с помощью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Coarse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 Fine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 иных   штукатурных  составов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 окончательной их подготовки под отделку  с  нанесением слоя толщиной до 2 мм. </a:t>
            </a: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Пригодно   для  нанесения на основания подготовленные  как  цементными  и  известково-цементными  составами,  а  также  полимерными   в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равнивающими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материалами. Не  предназначены  для  нанесения  на  стены  из  материалов на  основе  гипса.</a:t>
            </a:r>
            <a:endParaRPr lang="en-US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35860" y="4344074"/>
            <a:ext cx="3180851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Очистить поверхность снования от осыпающихся частиц, пыли, грязи, жира, масла и краски, и иных инородных  загрязнений.</a:t>
            </a: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Прочные,  </a:t>
            </a:r>
            <a:r>
              <a:rPr lang="ru-RU" sz="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слабовпитывающие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основания перед нанесением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Smooth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 смочить водой. 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Пылящие, ослабленные и сильно впитывающие  поверхности следует предварительно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обработать проникающими грунтовками, например,  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Террагрунт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поражении поверхности плесенью или грибком,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ее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очист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биоцидным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еррастерил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после чего в качестве грунтовки   рекомендуется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обработать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антигрибков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ой пигментированной грунтовкой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еррако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Антиплесень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248251"/>
              </p:ext>
            </p:extLst>
          </p:nvPr>
        </p:nvGraphicFramePr>
        <p:xfrm>
          <a:off x="220404" y="1199662"/>
          <a:ext cx="303155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06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КОДЫ ПРОДУКЦИИ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97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960">
                <a:tc>
                  <a:txBody>
                    <a:bodyPr/>
                    <a:lstStyle/>
                    <a:p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Terramix Smooth White</a:t>
                      </a:r>
                      <a:r>
                        <a:rPr lang="en-US" sz="900" kern="12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900" kern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Террамикс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Гладкий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Белый)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77115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29506" y="1272287"/>
            <a:ext cx="2999271" cy="2785302"/>
          </a:xfrm>
          <a:prstGeom prst="rect">
            <a:avLst/>
          </a:prstGeom>
          <a:ln w="12700">
            <a:solidFill>
              <a:srgbClr val="0029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104" y="3563888"/>
            <a:ext cx="1368152" cy="32584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5739539" y="1272287"/>
            <a:ext cx="74231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900" dirty="0">
                <a:latin typeface="Times New Roman" pitchFamily="18" charset="0"/>
                <a:cs typeface="Times New Roman" pitchFamily="18" charset="0"/>
              </a:rPr>
              <a:t>17.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22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2B525966-F797-479F-B9A8-FFE9F4628A1F}"/>
              </a:ext>
            </a:extLst>
          </p:cNvPr>
          <p:cNvGrpSpPr/>
          <p:nvPr/>
        </p:nvGrpSpPr>
        <p:grpSpPr>
          <a:xfrm>
            <a:off x="421248" y="4143191"/>
            <a:ext cx="6107529" cy="2660506"/>
            <a:chOff x="148207" y="-770344"/>
            <a:chExt cx="9157700" cy="2660506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AFDCBF5-36F6-44CC-9FF3-97B5F639B2C3}"/>
                </a:ext>
              </a:extLst>
            </p:cNvPr>
            <p:cNvSpPr/>
            <p:nvPr/>
          </p:nvSpPr>
          <p:spPr>
            <a:xfrm>
              <a:off x="4808765" y="-770344"/>
              <a:ext cx="4497142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ПОДГОТОВКА ОСНОВАНИЯ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1FB4E9A1-8400-4CFD-840D-D0D84F0A1C34}"/>
                </a:ext>
              </a:extLst>
            </p:cNvPr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6" name="Picture 2" descr="C:\Users\reklama\Desktop\Банки для сайта\Террамикс Гладкий 20кг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15" y="1387703"/>
            <a:ext cx="2105630" cy="210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logoStrip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85" y="161950"/>
            <a:ext cx="21717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2A0A28C-7F1C-27DF-6530-8BFD652687F8}"/>
              </a:ext>
            </a:extLst>
          </p:cNvPr>
          <p:cNvGrpSpPr/>
          <p:nvPr/>
        </p:nvGrpSpPr>
        <p:grpSpPr>
          <a:xfrm>
            <a:off x="3419348" y="6249699"/>
            <a:ext cx="3119391" cy="276999"/>
            <a:chOff x="148207" y="1613163"/>
            <a:chExt cx="4619477" cy="276999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7F6BFCFA-484B-90A3-5FCD-39D95C5A4B8B}"/>
                </a:ext>
              </a:extLst>
            </p:cNvPr>
            <p:cNvSpPr/>
            <p:nvPr/>
          </p:nvSpPr>
          <p:spPr>
            <a:xfrm>
              <a:off x="270543" y="1638884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ОБЛАСТИ ПРИМЕНЕНИЯ</a:t>
              </a: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78622C6F-741D-65F7-8625-5C9D67E76E76}"/>
                </a:ext>
              </a:extLst>
            </p:cNvPr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07CBF07-FE86-F55F-2BFF-0EC6E4737C35}"/>
              </a:ext>
            </a:extLst>
          </p:cNvPr>
          <p:cNvSpPr/>
          <p:nvPr/>
        </p:nvSpPr>
        <p:spPr>
          <a:xfrm>
            <a:off x="3417973" y="6503347"/>
            <a:ext cx="3185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Содержимое мешка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Smooth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тщательно перемешать в течение 5 минут добавив рекомендованное количество воды, с использованием низкооборотного миксера. Спустя 5 минут смесь повторно перемешать и использовать по назначению.</a:t>
            </a:r>
            <a:endParaRPr lang="en-US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нанесении на сильно пористые адсорбирующие поверхности, а также для наружных работ в районах с суровыми климатическими условиями вместо воды при замешивании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Smooth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использовать раствор Т</a:t>
            </a:r>
            <a:r>
              <a:rPr lang="en-US" sz="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errabond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с водой в пропорции 1:10-1:15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34707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194411" y="179512"/>
            <a:ext cx="3065695" cy="525190"/>
            <a:chOff x="148207" y="1364972"/>
            <a:chExt cx="4596738" cy="52519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247804" y="1364972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ВЫПОЛНЕНИЕ РАБОТ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61076" y="350452"/>
            <a:ext cx="3182164" cy="289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наносится  на  стену и выравнивается специальными стальными шпателями. При   необходимости  нанесения  минимально  тонким  слоем   наносится   способом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сдир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твердения   и   высыхания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поверхность  может  быть   отшлифована вручную  или  с  использованием  специального  шлифовального  оборудования. </a:t>
            </a: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механизированном нанесении, для исключения порчи оборудования, готовый раствор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 Fine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оставлять в оборудовании без применения более чем на 30 минут. </a:t>
            </a: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защищать  нанесенный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 преждевременного  высыхания, обеспечивать  ее  защиту  от  прямого  воздействия  солнца  и  ветра,  также  вызывающих  ускоренное  высыхание  нанесенного материала.</a:t>
            </a:r>
          </a:p>
          <a:p>
            <a:pPr algn="just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нанесению рекомендуется выполнять при температуре от +5 до +35</a:t>
            </a:r>
            <a:r>
              <a:rPr lang="ru-RU" sz="9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 относительной влажности не выше 80%</a:t>
            </a:r>
          </a:p>
          <a:p>
            <a:pPr algn="just"/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485271" y="165108"/>
            <a:ext cx="3101930" cy="525190"/>
            <a:chOff x="148207" y="1364972"/>
            <a:chExt cx="4596738" cy="525190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247804" y="1364972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БЕЗОПАСНОСТЬ 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3450170" y="350452"/>
            <a:ext cx="3173938" cy="111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взаимодействии с водой обладает выраженными  щелочными свойствами. При работе соблюдать меры  индивидуальной безопасности, использовать резиновые  перчатки и защитные очки. Избегать попадания продукта в глаза и на незащищенные участки кожи.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попадании раствора в глаза промыть их большим количеством воды и при необходимости обратиться к врачу.</a:t>
            </a:r>
            <a:endParaRPr lang="ru-RU" sz="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3506533" y="1532964"/>
            <a:ext cx="3084731" cy="3511285"/>
            <a:chOff x="37030" y="-1621123"/>
            <a:chExt cx="4625281" cy="3511285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37030" y="-1621123"/>
              <a:ext cx="4497141" cy="177282"/>
            </a:xfrm>
            <a:prstGeom prst="rect">
              <a:avLst/>
            </a:prstGeom>
            <a:solidFill>
              <a:srgbClr val="002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b="1" dirty="0">
                  <a:latin typeface="Times New Roman" pitchFamily="18" charset="0"/>
                  <a:cs typeface="Times New Roman" pitchFamily="18" charset="0"/>
                </a:rPr>
                <a:t>СРОКИ ХРАНЕНИЯ И УПАКОВКА </a:t>
              </a: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48207" y="1613163"/>
              <a:ext cx="45141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16840">
                <a:spcAft>
                  <a:spcPts val="0"/>
                </a:spcAft>
              </a:pPr>
              <a:endPara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409078" y="1716146"/>
            <a:ext cx="3156833" cy="1564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Terramix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производится в белом цвете  и поставляется в многослойных бумажных мешках по 20кг.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хранения в оригинальной неповрежденной  упаковке 12 месяцев.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Хранить на паллетах в сухих условиях, в отсутствии воздействия влаги, предпочтительно при положительных температурах.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первую очередь рекомендуется использовать материал с более ранней  датой выпуска. </a:t>
            </a:r>
            <a:endParaRPr lang="ru-RU" sz="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624" y="1651839"/>
            <a:ext cx="64048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16840">
              <a:spcAft>
                <a:spcPts val="0"/>
              </a:spcAf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D171FD2-6D1C-4E18-8A37-BA49AE02AC06}"/>
              </a:ext>
            </a:extLst>
          </p:cNvPr>
          <p:cNvSpPr/>
          <p:nvPr/>
        </p:nvSpPr>
        <p:spPr>
          <a:xfrm>
            <a:off x="238341" y="3258008"/>
            <a:ext cx="6311765" cy="177282"/>
          </a:xfrm>
          <a:prstGeom prst="rect">
            <a:avLst/>
          </a:prstGeom>
          <a:solidFill>
            <a:srgbClr val="0029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ТЕХНИЧЕСКИЕ ХАРАКТЕРИСТИКИ  </a:t>
            </a:r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A36DE0FD-4D50-4655-B87D-4FAA9F6D9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636621"/>
              </p:ext>
            </p:extLst>
          </p:nvPr>
        </p:nvGraphicFramePr>
        <p:xfrm>
          <a:off x="219675" y="3544639"/>
          <a:ext cx="6311764" cy="1984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4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  продукта</a:t>
                      </a:r>
                      <a:endParaRPr lang="ru-RU" sz="900" b="1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Готовая  цементная  мелкодисперсная  </a:t>
                      </a:r>
                      <a:r>
                        <a:rPr lang="ru-RU" sz="900" b="0" u="non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шпатлевочная</a:t>
                      </a:r>
                      <a:r>
                        <a:rPr lang="ru-RU" sz="900" b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сухая  смесь</a:t>
                      </a:r>
                      <a:endParaRPr lang="ru-RU" sz="900" b="0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Связующие </a:t>
                      </a:r>
                      <a:endParaRPr lang="ru-RU" sz="900" b="1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Гидравлические  и  органические  связующие</a:t>
                      </a:r>
                      <a:endParaRPr lang="ru-RU" sz="900" b="0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27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Цвет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Белый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  размер  зерен наполнителя</a:t>
                      </a: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 более  30 мкм</a:t>
                      </a: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0771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Толщина нанесения </a:t>
                      </a: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0-2 мм</a:t>
                      </a: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622432"/>
                  </a:ext>
                </a:extLst>
              </a:tr>
              <a:tr h="15694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Токсичность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 воды  для  </a:t>
                      </a:r>
                      <a:r>
                        <a:rPr lang="ru-RU" sz="9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затворения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л/кг сухой смеси (~8,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0-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л/25  кг  сухой смеси)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3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 применения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+5 +35 </a:t>
                      </a:r>
                      <a:r>
                        <a:rPr lang="ru-RU" sz="9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69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 использования  приготовленного  раствора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 более  2-х часов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 эксплуатации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-50 +70 С</a:t>
                      </a:r>
                      <a:r>
                        <a:rPr lang="ru-RU" sz="9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622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 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6-1,7  кг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9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/мм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толщины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7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хранения 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месяцев в сухих условиях на  поддонах в оригинальной  упаковке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Многослойные бумажные мешки по  20  кг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2A819CA-C490-4394-970A-1E9D32BD4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68" y="7701401"/>
            <a:ext cx="3371380" cy="664522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B53D6AB-29CF-4189-97D1-2DABD3FC743C}"/>
              </a:ext>
            </a:extLst>
          </p:cNvPr>
          <p:cNvSpPr/>
          <p:nvPr/>
        </p:nvSpPr>
        <p:spPr>
          <a:xfrm>
            <a:off x="4062759" y="7689996"/>
            <a:ext cx="25541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Россия, 680032, г.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Хабаровск,</a:t>
            </a:r>
          </a:p>
          <a:p>
            <a:pPr lvl="0" algn="r"/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ул. Целинная, 15 К,  </a:t>
            </a:r>
            <a:br>
              <a:rPr lang="ru-RU" sz="900" dirty="0">
                <a:latin typeface="Times New Roman" pitchFamily="18" charset="0"/>
                <a:cs typeface="Times New Roman" pitchFamily="18" charset="0"/>
              </a:rPr>
            </a:b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Тел.: +7 4212  411 392,  </a:t>
            </a:r>
          </a:p>
          <a:p>
            <a:pPr lvl="0" algn="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sales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@terraco.ru</a:t>
            </a:r>
          </a:p>
          <a:p>
            <a:pPr lvl="0" algn="r"/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6F6A9AE-D870-4695-AE58-0BDB639EE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56" y="7832180"/>
            <a:ext cx="1225402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645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3003</TotalTime>
  <Words>738</Words>
  <Application>Microsoft Office PowerPoint</Application>
  <PresentationFormat>Экран (4:3)</PresentationFormat>
  <Paragraphs>82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Игорь Маслов</cp:lastModifiedBy>
  <cp:revision>191</cp:revision>
  <cp:lastPrinted>2017-10-04T16:06:35Z</cp:lastPrinted>
  <dcterms:created xsi:type="dcterms:W3CDTF">2017-10-03T20:50:32Z</dcterms:created>
  <dcterms:modified xsi:type="dcterms:W3CDTF">2022-09-30T18:47:37Z</dcterms:modified>
</cp:coreProperties>
</file>